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256" r:id="rId2"/>
    <p:sldId id="342" r:id="rId3"/>
    <p:sldId id="343" r:id="rId4"/>
    <p:sldId id="341" r:id="rId5"/>
    <p:sldId id="285" r:id="rId6"/>
    <p:sldId id="284" r:id="rId7"/>
    <p:sldId id="257" r:id="rId8"/>
    <p:sldId id="258" r:id="rId9"/>
    <p:sldId id="259" r:id="rId10"/>
    <p:sldId id="260" r:id="rId11"/>
    <p:sldId id="261" r:id="rId12"/>
    <p:sldId id="262" r:id="rId13"/>
    <p:sldId id="292" r:id="rId14"/>
    <p:sldId id="263" r:id="rId15"/>
    <p:sldId id="294" r:id="rId16"/>
    <p:sldId id="291" r:id="rId17"/>
    <p:sldId id="264" r:id="rId18"/>
    <p:sldId id="293" r:id="rId19"/>
    <p:sldId id="265" r:id="rId20"/>
    <p:sldId id="266" r:id="rId21"/>
    <p:sldId id="267" r:id="rId22"/>
    <p:sldId id="268" r:id="rId23"/>
    <p:sldId id="269" r:id="rId24"/>
    <p:sldId id="270" r:id="rId25"/>
    <p:sldId id="271" r:id="rId26"/>
    <p:sldId id="272" r:id="rId27"/>
    <p:sldId id="273" r:id="rId28"/>
    <p:sldId id="326" r:id="rId29"/>
    <p:sldId id="339" r:id="rId30"/>
    <p:sldId id="274" r:id="rId31"/>
    <p:sldId id="275" r:id="rId32"/>
    <p:sldId id="276" r:id="rId33"/>
    <p:sldId id="277" r:id="rId34"/>
    <p:sldId id="295" r:id="rId35"/>
    <p:sldId id="289" r:id="rId36"/>
    <p:sldId id="336" r:id="rId37"/>
    <p:sldId id="287" r:id="rId38"/>
    <p:sldId id="337" r:id="rId39"/>
    <p:sldId id="278" r:id="rId40"/>
    <p:sldId id="296" r:id="rId41"/>
    <p:sldId id="297" r:id="rId42"/>
    <p:sldId id="298" r:id="rId43"/>
    <p:sldId id="299" r:id="rId44"/>
    <p:sldId id="300" r:id="rId45"/>
    <p:sldId id="301" r:id="rId46"/>
    <p:sldId id="302" r:id="rId47"/>
    <p:sldId id="303" r:id="rId48"/>
    <p:sldId id="323" r:id="rId49"/>
    <p:sldId id="324" r:id="rId50"/>
    <p:sldId id="304" r:id="rId51"/>
    <p:sldId id="305"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25" r:id="rId65"/>
    <p:sldId id="344" r:id="rId66"/>
    <p:sldId id="332" r:id="rId67"/>
    <p:sldId id="327" r:id="rId68"/>
    <p:sldId id="328" r:id="rId69"/>
    <p:sldId id="330" r:id="rId70"/>
    <p:sldId id="329" r:id="rId71"/>
    <p:sldId id="331" r:id="rId72"/>
    <p:sldId id="333" r:id="rId73"/>
    <p:sldId id="335" r:id="rId74"/>
    <p:sldId id="345" r:id="rId75"/>
    <p:sldId id="334" r:id="rId76"/>
    <p:sldId id="340" r:id="rId7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5" autoAdjust="0"/>
    <p:restoredTop sz="77318" autoAdjust="0"/>
  </p:normalViewPr>
  <p:slideViewPr>
    <p:cSldViewPr>
      <p:cViewPr varScale="1">
        <p:scale>
          <a:sx n="79" d="100"/>
          <a:sy n="79" d="100"/>
        </p:scale>
        <p:origin x="734"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2/1/2018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14</a:t>
            </a:fld>
            <a:endParaRPr lang="en-US"/>
          </a:p>
        </p:txBody>
      </p:sp>
    </p:spTree>
    <p:extLst>
      <p:ext uri="{BB962C8B-B14F-4D97-AF65-F5344CB8AC3E}">
        <p14:creationId xmlns:p14="http://schemas.microsoft.com/office/powerpoint/2010/main" val="165699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16</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18</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20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21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23</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http://www.sciencedirect.com/science/article/pii/S0016706197000724</a:t>
            </a:r>
          </a:p>
          <a:p>
            <a:endParaRPr lang="en-US" dirty="0" smtClean="0">
              <a:effectLst/>
            </a:endParaRPr>
          </a:p>
          <a:p>
            <a:r>
              <a:rPr lang="en-US" dirty="0" smtClean="0">
                <a:effectLst/>
              </a:rPr>
              <a:t>If you really want to 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28</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29</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talking about the generic idea of sampling (not the soil specific collection of specimens).</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a:t>
            </a:fld>
            <a:endParaRPr lang="en-US"/>
          </a:p>
        </p:txBody>
      </p:sp>
    </p:spTree>
    <p:extLst>
      <p:ext uri="{BB962C8B-B14F-4D97-AF65-F5344CB8AC3E}">
        <p14:creationId xmlns:p14="http://schemas.microsoft.com/office/powerpoint/2010/main" val="7516886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31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41</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49</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50</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51</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55</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69</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10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12</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746104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2/1/2018</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css-tech/stats_for_soil_survey/tree/master/data/sampling" TargetMode="External"/><Relationship Id="rId2" Type="http://schemas.openxmlformats.org/officeDocument/2006/relationships/hyperlink" Target="http://ncss-tech.github.io/stats_for_soil_survey/chapters/3_sampling/3_sampling.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3_sampling/sampling_cLHS_example"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dirty="0" smtClean="0"/>
              <a:t>Examples – in folder</a:t>
            </a:r>
          </a:p>
          <a:p>
            <a:pPr lvl="1"/>
            <a:r>
              <a:rPr lang="en-US" dirty="0">
                <a:hlinkClick r:id="rId2"/>
              </a:rPr>
              <a:t>http://</a:t>
            </a:r>
            <a:r>
              <a:rPr lang="en-US" dirty="0" smtClean="0">
                <a:hlinkClick r:id="rId2"/>
              </a:rPr>
              <a:t>ncss-tech.github.io/stats_for_soil_survey/chapters/3_sampling/3_sampling.html</a:t>
            </a:r>
            <a:endParaRPr lang="en-US" dirty="0" smtClean="0"/>
          </a:p>
          <a:p>
            <a:pPr lvl="1"/>
            <a:r>
              <a:rPr lang="en-US" dirty="0" smtClean="0"/>
              <a:t>Exercise/examples</a:t>
            </a:r>
          </a:p>
          <a:p>
            <a:pPr lvl="1"/>
            <a:r>
              <a:rPr lang="en-US" dirty="0">
                <a:hlinkClick r:id="rId3"/>
              </a:rPr>
              <a:t>https://</a:t>
            </a:r>
            <a:r>
              <a:rPr lang="en-US" dirty="0" smtClean="0">
                <a:hlinkClick r:id="rId3"/>
              </a:rPr>
              <a:t>github.com/ncss-tech/stats_for_soil_survey/tree/master/data/sampling</a:t>
            </a:r>
            <a:endParaRPr lang="en-US" dirty="0" smtClean="0"/>
          </a:p>
          <a:p>
            <a:pPr lvl="1"/>
            <a:r>
              <a:rPr lang="en-US" dirty="0" smtClean="0"/>
              <a:t>Sampling_Excel_example1.xlsx</a:t>
            </a:r>
            <a:endParaRPr lang="en-US" dirty="0"/>
          </a:p>
          <a:p>
            <a:endParaRPr lang="en-US" dirty="0"/>
          </a:p>
        </p:txBody>
      </p:sp>
    </p:spTree>
    <p:extLst>
      <p:ext uri="{BB962C8B-B14F-4D97-AF65-F5344CB8AC3E}">
        <p14:creationId xmlns:p14="http://schemas.microsoft.com/office/powerpoint/2010/main" val="1664904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inference to establish structure</a:t>
            </a:r>
          </a:p>
          <a:p>
            <a:pPr lvl="1"/>
            <a:r>
              <a:rPr lang="en-US" dirty="0" smtClean="0"/>
              <a:t>Samples must have a random component (stochasticity)</a:t>
            </a:r>
          </a:p>
          <a:p>
            <a:pPr lvl="1"/>
            <a:r>
              <a:rPr lang="en-US" dirty="0" smtClean="0"/>
              <a:t>‘Classic’ sampling statistics (what we’ve discussed</a:t>
            </a:r>
          </a:p>
          <a:p>
            <a:r>
              <a:rPr lang="en-US" dirty="0" smtClean="0"/>
              <a:t>Model based – assumes the underlying structure is understood</a:t>
            </a:r>
          </a:p>
          <a:p>
            <a:pPr lvl="1"/>
            <a:r>
              <a:rPr lang="en-US" dirty="0" smtClean="0"/>
              <a:t>Samples need not be random (the value is a random realization of the underlying processes)</a:t>
            </a:r>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p>
          <a:p>
            <a:pPr lvl="1"/>
            <a:r>
              <a:rPr lang="en-US" dirty="0" smtClean="0"/>
              <a:t>Predictions apply to areas</a:t>
            </a:r>
          </a:p>
          <a:p>
            <a:pPr lvl="1"/>
            <a:r>
              <a:rPr lang="en-US" dirty="0" smtClean="0"/>
              <a:t>Errors are based on the estimation error (sampling error)</a:t>
            </a:r>
          </a:p>
          <a:p>
            <a:r>
              <a:rPr lang="en-US" dirty="0" smtClean="0"/>
              <a:t>Model based – </a:t>
            </a:r>
          </a:p>
          <a:p>
            <a:pPr lvl="1"/>
            <a:r>
              <a:rPr lang="en-US" dirty="0" smtClean="0"/>
              <a:t>Predictions apply to the points (at the block or support scale – or minimum scale of measurement/observation)</a:t>
            </a:r>
          </a:p>
          <a:p>
            <a:pPr lvl="1"/>
            <a:r>
              <a:rPr lang="en-US" dirty="0" smtClean="0"/>
              <a:t>Errors are based on the random elements of the model</a:t>
            </a:r>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smtClean="0"/>
              <a:t>What does that mean to you?</a:t>
            </a:r>
            <a:endParaRPr lang="en-US"/>
          </a:p>
        </p:txBody>
      </p:sp>
    </p:spTree>
    <p:extLst>
      <p:ext uri="{BB962C8B-B14F-4D97-AF65-F5344CB8AC3E}">
        <p14:creationId xmlns:p14="http://schemas.microsoft.com/office/powerpoint/2010/main" val="40692355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with something you want to know more about</a:t>
            </a:r>
            <a:endParaRPr lang="en-US" dirty="0"/>
          </a:p>
        </p:txBody>
      </p:sp>
      <p:sp>
        <p:nvSpPr>
          <p:cNvPr id="3" name="Content Placeholder 2"/>
          <p:cNvSpPr>
            <a:spLocks noGrp="1"/>
          </p:cNvSpPr>
          <p:nvPr>
            <p:ph idx="1"/>
          </p:nvPr>
        </p:nvSpPr>
        <p:spPr/>
        <p:txBody>
          <a:bodyPr/>
          <a:lstStyle/>
          <a:p>
            <a:r>
              <a:rPr lang="en-US" dirty="0"/>
              <a:t> </a:t>
            </a:r>
            <a:r>
              <a:rPr lang="en-US" dirty="0" smtClean="0"/>
              <a:t>sample  </a:t>
            </a:r>
          </a:p>
          <a:p>
            <a:pPr marL="0" indent="0">
              <a:buNone/>
            </a:pPr>
            <a:r>
              <a:rPr lang="en-US" dirty="0"/>
              <a:t>	</a:t>
            </a:r>
            <a:r>
              <a:rPr lang="en-US" dirty="0" smtClean="0"/>
              <a:t>-&gt; </a:t>
            </a:r>
            <a:r>
              <a:rPr lang="en-US" dirty="0"/>
              <a:t>model </a:t>
            </a:r>
            <a:endParaRPr lang="en-US" dirty="0" smtClean="0"/>
          </a:p>
          <a:p>
            <a:pPr marL="0" indent="0">
              <a:buNone/>
            </a:pPr>
            <a:r>
              <a:rPr lang="en-US" dirty="0"/>
              <a:t>	</a:t>
            </a:r>
            <a:r>
              <a:rPr lang="en-US" dirty="0" smtClean="0"/>
              <a:t>	</a:t>
            </a:r>
            <a:r>
              <a:rPr lang="en-US" dirty="0" smtClean="0"/>
              <a:t>-&gt; </a:t>
            </a:r>
            <a:r>
              <a:rPr lang="en-US" dirty="0" smtClean="0"/>
              <a:t>predict</a:t>
            </a:r>
          </a:p>
          <a:p>
            <a:endParaRPr lang="en-US" dirty="0" smtClean="0"/>
          </a:p>
          <a:p>
            <a:r>
              <a:rPr lang="en-US" dirty="0" smtClean="0"/>
              <a:t>Assumes no prior knowledge</a:t>
            </a:r>
          </a:p>
          <a:p>
            <a:pPr lvl="1"/>
            <a:r>
              <a:rPr lang="en-US" dirty="0" smtClean="0"/>
              <a:t>Or you can iterate and check your knowledge….. We’ll come back to this idea in the validation section</a:t>
            </a:r>
            <a:endParaRPr lang="en-US" dirty="0"/>
          </a:p>
        </p:txBody>
      </p:sp>
    </p:spTree>
    <p:extLst>
      <p:ext uri="{BB962C8B-B14F-4D97-AF65-F5344CB8AC3E}">
        <p14:creationId xmlns:p14="http://schemas.microsoft.com/office/powerpoint/2010/main" val="10495418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306"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307"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308"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309"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
        <p:nvSpPr>
          <p:cNvPr id="5" name="Title 1"/>
          <p:cNvSpPr txBox="1">
            <a:spLocks/>
          </p:cNvSpPr>
          <p:nvPr/>
        </p:nvSpPr>
        <p:spPr bwMode="auto">
          <a:xfrm>
            <a:off x="-990600" y="176334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t>How tall is the class?</a:t>
            </a:r>
            <a:endParaRPr lang="en-US" kern="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69"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92"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40"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64"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6988651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endParaRPr lang="en-US" dirty="0" smtClean="0"/>
          </a:p>
          <a:p>
            <a:r>
              <a:rPr lang="en-US" dirty="0" smtClean="0"/>
              <a:t>Traditional ‘one-way’ MDD approach</a:t>
            </a:r>
          </a:p>
          <a:p>
            <a:endParaRPr lang="en-US" dirty="0"/>
          </a:p>
          <a:p>
            <a:r>
              <a:rPr lang="en-US" dirty="0"/>
              <a:t>Comparison of total and sampled distributions</a:t>
            </a:r>
          </a:p>
          <a:p>
            <a:endParaRPr lang="en-US" dirty="0" smtClean="0"/>
          </a:p>
        </p:txBody>
      </p:sp>
    </p:spTree>
    <p:extLst>
      <p:ext uri="{BB962C8B-B14F-4D97-AF65-F5344CB8AC3E}">
        <p14:creationId xmlns:p14="http://schemas.microsoft.com/office/powerpoint/2010/main" val="6790548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smtClean="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smtClean="0"/>
              <a:t>Excel based tool that calculates sample size requirements based on</a:t>
            </a:r>
          </a:p>
          <a:p>
            <a:pPr lvl="1" eaLnBrk="1" hangingPunct="1">
              <a:lnSpc>
                <a:spcPct val="80000"/>
              </a:lnSpc>
            </a:pPr>
            <a:r>
              <a:rPr lang="en-US" altLang="en-US" sz="2400" dirty="0" smtClean="0"/>
              <a:t>Variance (within and between plots)</a:t>
            </a:r>
          </a:p>
          <a:p>
            <a:pPr lvl="1" eaLnBrk="1" hangingPunct="1">
              <a:lnSpc>
                <a:spcPct val="80000"/>
              </a:lnSpc>
            </a:pPr>
            <a:r>
              <a:rPr lang="en-US" altLang="en-US" sz="2400" dirty="0" smtClean="0"/>
              <a:t>MDD: minimum detectable difference or change</a:t>
            </a:r>
          </a:p>
          <a:p>
            <a:pPr eaLnBrk="1" hangingPunct="1">
              <a:lnSpc>
                <a:spcPct val="80000"/>
              </a:lnSpc>
            </a:pPr>
            <a:r>
              <a:rPr lang="en-US" altLang="en-US" sz="2800" dirty="0" smtClean="0"/>
              <a:t>Tool reports the </a:t>
            </a:r>
            <a:r>
              <a:rPr lang="en-US" altLang="en-US" sz="2800" u="sng" dirty="0" smtClean="0"/>
              <a:t>number of samples</a:t>
            </a:r>
            <a:r>
              <a:rPr lang="en-US" altLang="en-US" sz="2800" dirty="0" smtClean="0"/>
              <a:t> needed to detect change at the plot scale and the </a:t>
            </a:r>
            <a:r>
              <a:rPr lang="en-US" altLang="en-US" sz="2800" u="sng" dirty="0" smtClean="0"/>
              <a:t>number of samples and plots</a:t>
            </a:r>
            <a:r>
              <a:rPr lang="en-US" altLang="en-US" sz="2800" dirty="0" smtClean="0"/>
              <a:t> needed to detect change at the regional or project scale</a:t>
            </a:r>
          </a:p>
          <a:p>
            <a:pPr lvl="1" eaLnBrk="1" hangingPunct="1">
              <a:lnSpc>
                <a:spcPct val="80000"/>
              </a:lnSpc>
            </a:pPr>
            <a:endParaRPr lang="en-US" altLang="en-US" sz="800" dirty="0" smtClean="0"/>
          </a:p>
          <a:p>
            <a:pPr eaLnBrk="1" hangingPunct="1">
              <a:lnSpc>
                <a:spcPct val="80000"/>
              </a:lnSpc>
            </a:pPr>
            <a:r>
              <a:rPr lang="en-US" altLang="en-US" sz="2800" dirty="0" smtClean="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smtClean="0">
                <a:hlinkClick r:id="rId2"/>
              </a:rPr>
              <a:t>http://www.landscapetoolbox.org/mssret/MSSRET.html</a:t>
            </a:r>
            <a:endParaRPr lang="en-US" altLang="en-US" sz="2200" dirty="0" smtClean="0"/>
          </a:p>
          <a:p>
            <a:pPr eaLnBrk="1" hangingPunct="1">
              <a:lnSpc>
                <a:spcPct val="80000"/>
              </a:lnSpc>
            </a:pPr>
            <a:r>
              <a:rPr lang="en-US" altLang="en-US" sz="2800" dirty="0" smtClean="0"/>
              <a:t>Web-based Tool</a:t>
            </a:r>
          </a:p>
          <a:p>
            <a:pPr>
              <a:lnSpc>
                <a:spcPct val="80000"/>
              </a:lnSpc>
              <a:buNone/>
            </a:pPr>
            <a:r>
              <a:rPr lang="en-US" altLang="en-US" sz="2200" dirty="0" smtClean="0"/>
              <a:t>	</a:t>
            </a:r>
            <a:r>
              <a:rPr lang="en-US" sz="2200" u="sng" dirty="0" smtClean="0">
                <a:hlinkClick r:id="rId3"/>
              </a:rPr>
              <a:t>http</a:t>
            </a:r>
            <a:r>
              <a:rPr lang="en-US" sz="2200" u="sng" dirty="0">
                <a:hlinkClick r:id="rId3"/>
              </a:rPr>
              <a:t>://www.nrcs.usda.gov/wps/portal/nrcs/detail/soils/home/?cid=nrcs142p2_053372</a:t>
            </a:r>
            <a:endParaRPr lang="en-US" altLang="en-US" sz="2200" dirty="0" smtClean="0"/>
          </a:p>
          <a:p>
            <a:pPr eaLnBrk="1" hangingPunct="1">
              <a:lnSpc>
                <a:spcPct val="80000"/>
              </a:lnSpc>
              <a:buFont typeface="Wingdings" panose="05000000000000000000" pitchFamily="2" charset="2"/>
              <a:buNone/>
            </a:pPr>
            <a:endParaRPr lang="en-US" altLang="en-US" dirty="0" smtClean="0"/>
          </a:p>
          <a:p>
            <a:pPr eaLnBrk="1" hangingPunct="1">
              <a:lnSpc>
                <a:spcPct val="80000"/>
              </a:lnSpc>
            </a:pPr>
            <a:endParaRPr lang="en-US" altLang="en-US" sz="2800" dirty="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r>
              <a:rPr lang="en-US" sz="4000" dirty="0">
                <a:effectLst>
                  <a:outerShdw blurRad="38100" dist="38100" dir="2700000" algn="tl">
                    <a:srgbClr val="000000"/>
                  </a:outerShdw>
                </a:effectLst>
                <a:latin typeface="Arial" charset="0"/>
              </a:rPr>
              <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dirty="0" smtClean="0"/>
              <a:t>The Landscape Toolbox </a:t>
            </a:r>
          </a:p>
          <a:p>
            <a:pPr lvl="1" eaLnBrk="1" hangingPunct="1"/>
            <a:r>
              <a:rPr lang="en-US" altLang="en-US" dirty="0" smtClean="0"/>
              <a:t>Sample Design Tools</a:t>
            </a:r>
          </a:p>
          <a:p>
            <a:pPr lvl="2" eaLnBrk="1" hangingPunct="1"/>
            <a:r>
              <a:rPr lang="en-US" altLang="en-US" dirty="0" smtClean="0"/>
              <a:t>Sampling Design for Rangeland Monitoring and Assessment</a:t>
            </a:r>
          </a:p>
          <a:p>
            <a:pPr lvl="2" eaLnBrk="1" hangingPunct="1"/>
            <a:r>
              <a:rPr lang="en-US" altLang="en-US" dirty="0" smtClean="0">
                <a:hlinkClick r:id="rId2"/>
              </a:rPr>
              <a:t>http://www.landscapetoolbox.org/mssret/MSSRET.html</a:t>
            </a:r>
            <a:endParaRPr lang="en-US" altLang="en-US" dirty="0" smtClean="0"/>
          </a:p>
          <a:p>
            <a:pPr lvl="2" eaLnBrk="1" hangingPunct="1"/>
            <a:endParaRPr lang="en-US" altLang="en-US" dirty="0"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smtClean="0"/>
              <a:t>WY-Beaver </a:t>
            </a:r>
            <a:r>
              <a:rPr lang="en-US" dirty="0"/>
              <a:t>Creek </a:t>
            </a:r>
            <a:r>
              <a:rPr lang="en-US" dirty="0" smtClean="0"/>
              <a:t>example</a:t>
            </a:r>
          </a:p>
          <a:p>
            <a:pPr marL="457200" lvl="1" indent="0">
              <a:buNone/>
            </a:pPr>
            <a:r>
              <a:rPr lang="en-US" dirty="0">
                <a:hlinkClick r:id="rId2"/>
              </a:rPr>
              <a:t>https://</a:t>
            </a:r>
            <a:r>
              <a:rPr lang="en-US" dirty="0" smtClean="0">
                <a:hlinkClick r:id="rId2"/>
              </a:rPr>
              <a:t>github.com/ncss-tech/stats_for_soil_survey/tree/master/presentations/sampling/pdf_example</a:t>
            </a:r>
            <a:r>
              <a:rPr lang="en-US" dirty="0" smtClean="0"/>
              <a:t> </a:t>
            </a:r>
            <a:endParaRPr lang="en-US" dirty="0" smtClean="0"/>
          </a:p>
          <a:p>
            <a:pPr marL="457200" lvl="1" indent="0">
              <a:buNone/>
            </a:pPr>
            <a:endParaRPr lang="en-US" dirty="0"/>
          </a:p>
          <a:p>
            <a:pPr lvl="1"/>
            <a:endParaRPr lang="en-US" dirty="0"/>
          </a:p>
        </p:txBody>
      </p:sp>
      <p:sp>
        <p:nvSpPr>
          <p:cNvPr id="4" name="TextBox 3"/>
          <p:cNvSpPr txBox="1"/>
          <p:nvPr/>
        </p:nvSpPr>
        <p:spPr>
          <a:xfrm>
            <a:off x="914400" y="1295400"/>
            <a:ext cx="7045518" cy="3046988"/>
          </a:xfrm>
          <a:prstGeom prst="rect">
            <a:avLst/>
          </a:prstGeom>
          <a:solidFill>
            <a:schemeClr val="accent6">
              <a:lumMod val="75000"/>
            </a:schemeClr>
          </a:solidFill>
        </p:spPr>
        <p:txBody>
          <a:bodyPr wrap="none" rtlCol="0">
            <a:spAutoFit/>
          </a:bodyPr>
          <a:lstStyle/>
          <a:p>
            <a:endParaRPr lang="en-US" sz="2400" dirty="0" smtClean="0">
              <a:solidFill>
                <a:srgbClr val="FFFF00"/>
              </a:solidFill>
            </a:endParaRPr>
          </a:p>
          <a:p>
            <a:endParaRPr lang="en-US" sz="2400" dirty="0">
              <a:solidFill>
                <a:srgbClr val="FFFF00"/>
              </a:solidFill>
            </a:endParaRPr>
          </a:p>
          <a:p>
            <a:r>
              <a:rPr lang="en-US" sz="2400" dirty="0" smtClean="0">
                <a:solidFill>
                  <a:srgbClr val="FFFF00"/>
                </a:solidFill>
              </a:rPr>
              <a:t>This is not how I would do this now – BUT</a:t>
            </a:r>
          </a:p>
          <a:p>
            <a:r>
              <a:rPr lang="en-US" sz="2400" dirty="0" smtClean="0">
                <a:solidFill>
                  <a:srgbClr val="FFFF00"/>
                </a:solidFill>
              </a:rPr>
              <a:t>we have a record of how the analysis was done, </a:t>
            </a:r>
          </a:p>
          <a:p>
            <a:r>
              <a:rPr lang="en-US" sz="2400" dirty="0" smtClean="0">
                <a:solidFill>
                  <a:srgbClr val="FFFF00"/>
                </a:solidFill>
              </a:rPr>
              <a:t>So if someone wants to revisit, recreate or update </a:t>
            </a:r>
          </a:p>
          <a:p>
            <a:r>
              <a:rPr lang="en-US" sz="2400" dirty="0" smtClean="0">
                <a:solidFill>
                  <a:srgbClr val="FFFF00"/>
                </a:solidFill>
              </a:rPr>
              <a:t>– it can be done relatively easily.</a:t>
            </a:r>
          </a:p>
          <a:p>
            <a:endParaRPr lang="en-US" sz="2400" dirty="0">
              <a:solidFill>
                <a:srgbClr val="FFFF00"/>
              </a:solidFill>
            </a:endParaRPr>
          </a:p>
          <a:p>
            <a:endParaRPr lang="en-US" sz="2400" dirty="0">
              <a:solidFill>
                <a:srgbClr val="FFFF00"/>
              </a:solidFill>
            </a:endParaRPr>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99"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Online Chapters</a:t>
            </a:r>
            <a:endParaRPr lang="en-US" dirty="0"/>
          </a:p>
        </p:txBody>
      </p:sp>
      <p:sp>
        <p:nvSpPr>
          <p:cNvPr id="3" name="Content Placeholder 2"/>
          <p:cNvSpPr>
            <a:spLocks noGrp="1"/>
          </p:cNvSpPr>
          <p:nvPr>
            <p:ph idx="1"/>
          </p:nvPr>
        </p:nvSpPr>
        <p:spPr/>
        <p:txBody>
          <a:bodyPr/>
          <a:lstStyle/>
          <a:p>
            <a:r>
              <a:rPr lang="en-US" dirty="0" smtClean="0"/>
              <a:t>Work through sampling chapter (3)</a:t>
            </a:r>
          </a:p>
          <a:p>
            <a:r>
              <a:rPr lang="en-US" dirty="0" smtClean="0"/>
              <a:t>Good concepts to know as you move forward in your career</a:t>
            </a:r>
            <a:endParaRPr lang="en-US" dirty="0"/>
          </a:p>
        </p:txBody>
      </p:sp>
    </p:spTree>
    <p:extLst>
      <p:ext uri="{BB962C8B-B14F-4D97-AF65-F5344CB8AC3E}">
        <p14:creationId xmlns:p14="http://schemas.microsoft.com/office/powerpoint/2010/main" val="5735355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hlinkClick r:id="rId2"/>
              </a:rPr>
              <a:t>https://</a:t>
            </a:r>
            <a:r>
              <a:rPr lang="en-US" dirty="0" smtClean="0">
                <a:solidFill>
                  <a:srgbClr val="00B0F0"/>
                </a:solidFill>
                <a:effectLst>
                  <a:outerShdw blurRad="38100" dist="38100" dir="2700000" algn="tl">
                    <a:srgbClr val="000000">
                      <a:alpha val="43137"/>
                    </a:srgbClr>
                  </a:outerShdw>
                </a:effectLst>
                <a:hlinkClick r:id="rId2"/>
              </a:rPr>
              <a:t>github.com/ncss-tech/stats_for_soil_survey/tree/master/presentations/3_sampling/sampling_cLHS_example</a:t>
            </a:r>
            <a:endParaRPr lang="en-US" dirty="0" smtClean="0">
              <a:solidFill>
                <a:srgbClr val="00B0F0"/>
              </a:solidFill>
              <a:effectLst>
                <a:outerShdw blurRad="38100" dist="38100" dir="2700000" algn="tl">
                  <a:srgbClr val="000000">
                    <a:alpha val="43137"/>
                  </a:srgbClr>
                </a:outerShdw>
              </a:effectLst>
            </a:endParaRPr>
          </a:p>
          <a:p>
            <a:pPr marL="0" indent="0">
              <a:buNone/>
            </a:pPr>
            <a:r>
              <a:rPr lang="en-US" b="1" dirty="0"/>
              <a:t>cLHS_sampling_R_example.pptx</a:t>
            </a:r>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one 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Sampling in R</a:t>
            </a:r>
            <a:endParaRPr lang="en-US" dirty="0"/>
          </a:p>
        </p:txBody>
      </p:sp>
      <p:sp>
        <p:nvSpPr>
          <p:cNvPr id="3" name="Content Placeholder 2"/>
          <p:cNvSpPr>
            <a:spLocks noGrp="1"/>
          </p:cNvSpPr>
          <p:nvPr>
            <p:ph idx="1"/>
          </p:nvPr>
        </p:nvSpPr>
        <p:spPr/>
        <p:txBody>
          <a:bodyPr/>
          <a:lstStyle/>
          <a:p>
            <a:r>
              <a:rPr lang="en-US" dirty="0" smtClean="0"/>
              <a:t>Stephen will guide you through the </a:t>
            </a:r>
            <a:r>
              <a:rPr lang="en-US" dirty="0" err="1" smtClean="0"/>
              <a:t>sampling.rmd</a:t>
            </a:r>
            <a:endParaRPr lang="en-US" smtClean="0"/>
          </a:p>
          <a:p>
            <a:endParaRPr lang="en-US"/>
          </a:p>
        </p:txBody>
      </p:sp>
    </p:spTree>
    <p:extLst>
      <p:ext uri="{BB962C8B-B14F-4D97-AF65-F5344CB8AC3E}">
        <p14:creationId xmlns:p14="http://schemas.microsoft.com/office/powerpoint/2010/main" val="31607055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1156</TotalTime>
  <Words>3749</Words>
  <Application>Microsoft Office PowerPoint</Application>
  <PresentationFormat>On-screen Show (4:3)</PresentationFormat>
  <Paragraphs>756</Paragraphs>
  <Slides>76</Slides>
  <Notes>27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6"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Sampling</vt:lpstr>
      <vt:lpstr>Sampling</vt:lpstr>
      <vt:lpstr>Start with something you want to know more about</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Questions?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Online Chapters</vt:lpstr>
      <vt:lpstr>Complete cLHS example </vt:lpstr>
      <vt:lpstr>Implement Sampling in R</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61</cp:revision>
  <dcterms:created xsi:type="dcterms:W3CDTF">2010-08-09T15:19:06Z</dcterms:created>
  <dcterms:modified xsi:type="dcterms:W3CDTF">2018-02-01T15:39:10Z</dcterms:modified>
</cp:coreProperties>
</file>